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1" r:id="rId5"/>
    <p:sldId id="262" r:id="rId6"/>
    <p:sldId id="263" r:id="rId7"/>
    <p:sldId id="264" r:id="rId8"/>
    <p:sldId id="267"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FF915ED-879F-4C1C-B6FE-A49DC1A0F21B}"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C51A3-E14B-465F-85D5-06A20295AE2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915ED-879F-4C1C-B6FE-A49DC1A0F21B}"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915ED-879F-4C1C-B6FE-A49DC1A0F21B}" type="datetimeFigureOut">
              <a:rPr lang="en-US" smtClean="0"/>
              <a:t>5/9/2020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915ED-879F-4C1C-B6FE-A49DC1A0F21B}"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F915ED-879F-4C1C-B6FE-A49DC1A0F21B}"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C51A3-E14B-465F-85D5-06A20295AE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F915ED-879F-4C1C-B6FE-A49DC1A0F21B}"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F915ED-879F-4C1C-B6FE-A49DC1A0F21B}"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F915ED-879F-4C1C-B6FE-A49DC1A0F21B}"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915ED-879F-4C1C-B6FE-A49DC1A0F21B}"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C51A3-E14B-465F-85D5-06A20295AE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F915ED-879F-4C1C-B6FE-A49DC1A0F21B}"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C51A3-E14B-465F-85D5-06A20295AE2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FF915ED-879F-4C1C-B6FE-A49DC1A0F21B}" type="datetimeFigureOut">
              <a:rPr lang="en-US" smtClean="0"/>
              <a:t>5/9/2020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95C51A3-E14B-465F-85D5-06A20295AE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FF915ED-879F-4C1C-B6FE-A49DC1A0F21B}" type="datetimeFigureOut">
              <a:rPr lang="en-US" smtClean="0"/>
              <a:t>5/9/2020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95C51A3-E14B-465F-85D5-06A20295AE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M-Commerce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207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altLang="zh-TW"/>
              <a:t>Mobile Commerce: Overview</a:t>
            </a:r>
          </a:p>
        </p:txBody>
      </p:sp>
      <p:sp>
        <p:nvSpPr>
          <p:cNvPr id="10243" name="Rectangle 3"/>
          <p:cNvSpPr>
            <a:spLocks noGrp="1" noChangeArrowheads="1"/>
          </p:cNvSpPr>
          <p:nvPr>
            <p:ph idx="1"/>
          </p:nvPr>
        </p:nvSpPr>
        <p:spPr>
          <a:xfrm>
            <a:off x="304800" y="1752600"/>
            <a:ext cx="8620125" cy="4522788"/>
          </a:xfrm>
        </p:spPr>
        <p:txBody>
          <a:bodyPr/>
          <a:lstStyle/>
          <a:p>
            <a:pPr algn="just"/>
            <a:r>
              <a:rPr lang="en-US" altLang="zh-TW" dirty="0"/>
              <a:t>Mobile commerce (m-commerce, m-business)</a:t>
            </a:r>
            <a:r>
              <a:rPr lang="en-US" altLang="zh-TW" dirty="0">
                <a:latin typeface="Verdana"/>
              </a:rPr>
              <a:t>—</a:t>
            </a:r>
            <a:r>
              <a:rPr lang="en-US" altLang="zh-TW" dirty="0"/>
              <a:t>any</a:t>
            </a:r>
            <a:r>
              <a:rPr lang="en-US" altLang="zh-TW" b="1" dirty="0"/>
              <a:t> </a:t>
            </a:r>
            <a:r>
              <a:rPr lang="en-US" altLang="zh-TW" dirty="0"/>
              <a:t>e-commerce done in a wireless environment, especially via the Internet</a:t>
            </a:r>
          </a:p>
          <a:p>
            <a:pPr lvl="1" algn="just"/>
            <a:r>
              <a:rPr lang="en-US" altLang="zh-TW" dirty="0"/>
              <a:t>Can be done via the Internet, private communication lines, smart cards, etc.</a:t>
            </a:r>
          </a:p>
          <a:p>
            <a:pPr lvl="1" algn="just"/>
            <a:r>
              <a:rPr lang="en-US" altLang="zh-TW" dirty="0"/>
              <a:t>Creates opportunity to deliver new services to existing customers and to attract new ones</a:t>
            </a:r>
          </a:p>
        </p:txBody>
      </p:sp>
    </p:spTree>
    <p:extLst>
      <p:ext uri="{BB962C8B-B14F-4D97-AF65-F5344CB8AC3E}">
        <p14:creationId xmlns:p14="http://schemas.microsoft.com/office/powerpoint/2010/main" val="20498709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Effect transition="in" filter="fade">
                                      <p:cBhvr>
                                        <p:cTn id="13" dur="1000"/>
                                        <p:tgtEl>
                                          <p:spTgt spid="10243">
                                            <p:txEl>
                                              <p:pRg st="1" end="1"/>
                                            </p:txEl>
                                          </p:spTgt>
                                        </p:tgtEl>
                                      </p:cBhvr>
                                    </p:animEffect>
                                    <p:anim calcmode="lin" valueType="num">
                                      <p:cBhvr>
                                        <p:cTn id="14"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024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fade">
                                      <p:cBhvr>
                                        <p:cTn id="18" dur="1000"/>
                                        <p:tgtEl>
                                          <p:spTgt spid="10243">
                                            <p:txEl>
                                              <p:pRg st="2" end="2"/>
                                            </p:txEl>
                                          </p:spTgt>
                                        </p:tgtEl>
                                      </p:cBhvr>
                                    </p:animEffect>
                                    <p:anim calcmode="lin" valueType="num">
                                      <p:cBhvr>
                                        <p:cTn id="19"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ATTRIBUTES OF M-COMMERCE</a:t>
            </a:r>
            <a:endParaRPr lang="en-US" dirty="0"/>
          </a:p>
        </p:txBody>
      </p:sp>
      <p:sp>
        <p:nvSpPr>
          <p:cNvPr id="3" name="Content Placeholder 2"/>
          <p:cNvSpPr>
            <a:spLocks noGrp="1"/>
          </p:cNvSpPr>
          <p:nvPr>
            <p:ph idx="1"/>
          </p:nvPr>
        </p:nvSpPr>
        <p:spPr>
          <a:xfrm>
            <a:off x="228600" y="1570037"/>
            <a:ext cx="8686800" cy="4525963"/>
          </a:xfrm>
        </p:spPr>
        <p:txBody>
          <a:bodyPr>
            <a:noAutofit/>
          </a:bodyPr>
          <a:lstStyle/>
          <a:p>
            <a:pPr algn="just"/>
            <a:r>
              <a:rPr lang="en-US" sz="2000" b="1" dirty="0" smtClean="0"/>
              <a:t>Ubiquity</a:t>
            </a:r>
          </a:p>
          <a:p>
            <a:pPr lvl="1" algn="just"/>
            <a:r>
              <a:rPr lang="en-US" sz="1600" dirty="0" smtClean="0"/>
              <a:t>The use of wireless device enables the user to receive information and conduct transactions anywhere, at anytime.</a:t>
            </a:r>
          </a:p>
          <a:p>
            <a:pPr algn="just"/>
            <a:r>
              <a:rPr lang="en-US" sz="2000" b="1" dirty="0" smtClean="0"/>
              <a:t>Convenience</a:t>
            </a:r>
          </a:p>
          <a:p>
            <a:pPr lvl="1" algn="just"/>
            <a:r>
              <a:rPr lang="en-US" sz="1600" dirty="0" smtClean="0"/>
              <a:t>The portability of the wireless device and its functions from storing data to access to information or persons</a:t>
            </a:r>
          </a:p>
          <a:p>
            <a:pPr algn="just"/>
            <a:r>
              <a:rPr lang="en-US" sz="2000" b="1" dirty="0" smtClean="0"/>
              <a:t>Interactivity</a:t>
            </a:r>
          </a:p>
          <a:p>
            <a:pPr lvl="1" algn="just"/>
            <a:r>
              <a:rPr lang="en-US" sz="1600" dirty="0" smtClean="0"/>
              <a:t>Mobile device enables the user to be contacted at virtually any time and place. The user also has the choice to limit their accessibility to particular persons or times</a:t>
            </a:r>
          </a:p>
          <a:p>
            <a:pPr algn="just"/>
            <a:r>
              <a:rPr lang="en-US" sz="2000" b="1" dirty="0" smtClean="0"/>
              <a:t>Localization</a:t>
            </a:r>
          </a:p>
          <a:p>
            <a:pPr lvl="1" algn="just"/>
            <a:r>
              <a:rPr lang="en-US" sz="1600" dirty="0" smtClean="0"/>
              <a:t>The emergence of location-specific based applications will enable the user to receive relevant information on which to act</a:t>
            </a:r>
          </a:p>
          <a:p>
            <a:pPr algn="just"/>
            <a:r>
              <a:rPr lang="en-US" sz="2000" b="1" dirty="0" smtClean="0"/>
              <a:t>Personalization</a:t>
            </a:r>
          </a:p>
          <a:p>
            <a:pPr lvl="1" algn="just"/>
            <a:r>
              <a:rPr lang="en-US" sz="1600" dirty="0" smtClean="0"/>
              <a:t>The combination of localization and personalization will create a new channel/business opportunity for reaching and attracting customers. Personalization will take the form of customized information, meeting the users‟ preferences, followed by payment mechanisms that allow for personal information to be stored, eliminating the need to enter credit card information for each transaction</a:t>
            </a:r>
          </a:p>
        </p:txBody>
      </p:sp>
    </p:spTree>
    <p:extLst>
      <p:ext uri="{BB962C8B-B14F-4D97-AF65-F5344CB8AC3E}">
        <p14:creationId xmlns:p14="http://schemas.microsoft.com/office/powerpoint/2010/main" val="395177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M-COMMERCE</a:t>
            </a:r>
            <a:endParaRPr lang="en-US" dirty="0"/>
          </a:p>
        </p:txBody>
      </p:sp>
      <p:sp>
        <p:nvSpPr>
          <p:cNvPr id="3" name="Content Placeholder 2"/>
          <p:cNvSpPr>
            <a:spLocks noGrp="1"/>
          </p:cNvSpPr>
          <p:nvPr>
            <p:ph idx="1"/>
          </p:nvPr>
        </p:nvSpPr>
        <p:spPr/>
        <p:txBody>
          <a:bodyPr>
            <a:noAutofit/>
          </a:bodyPr>
          <a:lstStyle/>
          <a:p>
            <a:pPr algn="just"/>
            <a:r>
              <a:rPr lang="en-US" sz="2000" b="1" dirty="0" smtClean="0"/>
              <a:t>Widespread availability of devices: </a:t>
            </a:r>
            <a:r>
              <a:rPr lang="en-US" sz="2000" dirty="0" smtClean="0"/>
              <a:t>the number of cellular connections has reached 3.25 billions </a:t>
            </a:r>
          </a:p>
          <a:p>
            <a:pPr algn="just"/>
            <a:r>
              <a:rPr lang="en-US" sz="2000" b="1" dirty="0" smtClean="0"/>
              <a:t>The handset culture: </a:t>
            </a:r>
            <a:r>
              <a:rPr lang="en-US" sz="2000" dirty="0" smtClean="0"/>
              <a:t>widespread usage of mobile phones among the 15-25 year-old age group</a:t>
            </a:r>
          </a:p>
          <a:p>
            <a:pPr algn="just"/>
            <a:r>
              <a:rPr lang="en-US" sz="2000" b="1" dirty="0" smtClean="0"/>
              <a:t>Vendors’ push: </a:t>
            </a:r>
            <a:r>
              <a:rPr lang="en-US" sz="2000" dirty="0" smtClean="0"/>
              <a:t>they advertise many applications of m-commerce </a:t>
            </a:r>
          </a:p>
          <a:p>
            <a:pPr algn="just"/>
            <a:r>
              <a:rPr lang="en-US" sz="2000" b="1" dirty="0" smtClean="0"/>
              <a:t>The mobile workforce: </a:t>
            </a:r>
            <a:r>
              <a:rPr lang="en-US" sz="2000" dirty="0" smtClean="0"/>
              <a:t>more and more workers operates out of the office – it is a social trend</a:t>
            </a:r>
          </a:p>
          <a:p>
            <a:pPr algn="just"/>
            <a:r>
              <a:rPr lang="en-US" sz="2000" b="1" dirty="0" smtClean="0"/>
              <a:t>Increased mobility: </a:t>
            </a:r>
            <a:r>
              <a:rPr lang="en-US" sz="2000" dirty="0" smtClean="0"/>
              <a:t>a more productive use of time for people that commute or travel frequently</a:t>
            </a:r>
          </a:p>
          <a:p>
            <a:pPr algn="just"/>
            <a:r>
              <a:rPr lang="en-US" sz="2000" b="1" dirty="0" smtClean="0"/>
              <a:t>Improved price/performance: </a:t>
            </a:r>
            <a:r>
              <a:rPr lang="en-US" sz="2000" dirty="0" smtClean="0"/>
              <a:t>the price of wireless devices and the price per minute is decreasing</a:t>
            </a:r>
          </a:p>
          <a:p>
            <a:pPr algn="just"/>
            <a:r>
              <a:rPr lang="en-US" sz="2000" b="1" dirty="0" smtClean="0"/>
              <a:t>Improvement of bandwidth:</a:t>
            </a:r>
            <a:r>
              <a:rPr lang="en-US" sz="2000" dirty="0" smtClean="0"/>
              <a:t> 3G communication provides data rate up to 2Mbps (in theory, in practice ~ 300Kbps) </a:t>
            </a:r>
            <a:endParaRPr lang="en-US" sz="2000" dirty="0"/>
          </a:p>
        </p:txBody>
      </p:sp>
    </p:spTree>
    <p:extLst>
      <p:ext uri="{BB962C8B-B14F-4D97-AF65-F5344CB8AC3E}">
        <p14:creationId xmlns:p14="http://schemas.microsoft.com/office/powerpoint/2010/main" val="425676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mobile commerce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smtClean="0"/>
              <a:t>Convenience</a:t>
            </a:r>
            <a:r>
              <a:rPr lang="en-US" dirty="0" smtClean="0"/>
              <a:t> 	</a:t>
            </a:r>
          </a:p>
          <a:p>
            <a:pPr lvl="1" algn="just"/>
            <a:r>
              <a:rPr lang="en-US" dirty="0" smtClean="0"/>
              <a:t>It is a true convenience to do much from a handy device via M-Commerce. With wherever you are, in just a few clicks on your mobile device, you can already do shopping, banking and download media files. </a:t>
            </a:r>
          </a:p>
          <a:p>
            <a:pPr algn="just"/>
            <a:r>
              <a:rPr lang="en-US" b="1" dirty="0" smtClean="0"/>
              <a:t>Flexible Accessibility </a:t>
            </a:r>
            <a:r>
              <a:rPr lang="en-US" dirty="0" smtClean="0"/>
              <a:t>		</a:t>
            </a:r>
          </a:p>
          <a:p>
            <a:pPr lvl="1" algn="just"/>
            <a:r>
              <a:rPr lang="en-US" dirty="0" smtClean="0"/>
              <a:t>User can be accessible via mobile phones and at the same time be accessible online too through logging on to various mobile messengers like Yahoo and </a:t>
            </a:r>
            <a:r>
              <a:rPr lang="en-US" dirty="0" err="1" smtClean="0"/>
              <a:t>Gtalk</a:t>
            </a:r>
            <a:r>
              <a:rPr lang="en-US" dirty="0" smtClean="0"/>
              <a:t> and other networking platforms. On the other hand, user may also choose not to be accessible by shutting down his mobile device, which at times can be a good thing. </a:t>
            </a:r>
          </a:p>
          <a:p>
            <a:pPr algn="just"/>
            <a:r>
              <a:rPr lang="en-US" b="1" dirty="0" smtClean="0"/>
              <a:t>Easy Connectivity</a:t>
            </a:r>
            <a:r>
              <a:rPr lang="en-US" dirty="0" smtClean="0"/>
              <a:t>	 </a:t>
            </a:r>
          </a:p>
          <a:p>
            <a:pPr lvl="1" algn="just"/>
            <a:r>
              <a:rPr lang="en-US" dirty="0" smtClean="0"/>
              <a:t>As long as the network signal is available, mobile devices can connect and do commerce transactions, mobile to mobile and even mobile to other devices. No need for modem or WI-FI connectivity set up.</a:t>
            </a:r>
            <a:endParaRPr lang="en-US" dirty="0"/>
          </a:p>
        </p:txBody>
      </p:sp>
    </p:spTree>
    <p:extLst>
      <p:ext uri="{BB962C8B-B14F-4D97-AF65-F5344CB8AC3E}">
        <p14:creationId xmlns:p14="http://schemas.microsoft.com/office/powerpoint/2010/main" val="263295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mobile commerce</a:t>
            </a:r>
            <a:endParaRPr lang="en-US" dirty="0"/>
          </a:p>
        </p:txBody>
      </p:sp>
      <p:sp>
        <p:nvSpPr>
          <p:cNvPr id="3" name="Content Placeholder 2"/>
          <p:cNvSpPr>
            <a:spLocks noGrp="1"/>
          </p:cNvSpPr>
          <p:nvPr>
            <p:ph idx="1"/>
          </p:nvPr>
        </p:nvSpPr>
        <p:spPr/>
        <p:txBody>
          <a:bodyPr>
            <a:noAutofit/>
          </a:bodyPr>
          <a:lstStyle/>
          <a:p>
            <a:pPr algn="just"/>
            <a:r>
              <a:rPr lang="en-US" sz="2400" b="1" dirty="0" smtClean="0"/>
              <a:t>Personalization</a:t>
            </a:r>
          </a:p>
          <a:p>
            <a:pPr lvl="1" algn="just"/>
            <a:r>
              <a:rPr lang="en-US" sz="2000" dirty="0" smtClean="0"/>
              <a:t>Each mobile device is usually dedicated to a specific user, it is personal. You can do whatever you want to your mobile device, modify the wallpaper, change view settings or modify contact information as you send emails or e-payments. </a:t>
            </a:r>
          </a:p>
          <a:p>
            <a:pPr algn="just"/>
            <a:endParaRPr lang="en-US" sz="2400" dirty="0"/>
          </a:p>
          <a:p>
            <a:pPr algn="just"/>
            <a:r>
              <a:rPr lang="en-US" sz="2400" b="1" dirty="0" smtClean="0"/>
              <a:t>Time Efficient </a:t>
            </a:r>
          </a:p>
          <a:p>
            <a:pPr lvl="1" algn="just"/>
            <a:r>
              <a:rPr lang="en-US" sz="2000" dirty="0" smtClean="0"/>
              <a:t>Doing M-Commerce transactions do not require the user to plug anything like personal computer or wait for the laptop to load. Just hit the on button of your mobile device and your ready to go.</a:t>
            </a:r>
            <a:endParaRPr lang="en-US" sz="2000" dirty="0"/>
          </a:p>
        </p:txBody>
      </p:sp>
    </p:spTree>
    <p:extLst>
      <p:ext uri="{BB962C8B-B14F-4D97-AF65-F5344CB8AC3E}">
        <p14:creationId xmlns:p14="http://schemas.microsoft.com/office/powerpoint/2010/main" val="375608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Disadvantages of mobile commerce</a:t>
            </a:r>
            <a:endParaRPr lang="en-US" dirty="0"/>
          </a:p>
        </p:txBody>
      </p:sp>
      <p:sp>
        <p:nvSpPr>
          <p:cNvPr id="3" name="Content Placeholder 2"/>
          <p:cNvSpPr>
            <a:spLocks noGrp="1"/>
          </p:cNvSpPr>
          <p:nvPr>
            <p:ph idx="1"/>
          </p:nvPr>
        </p:nvSpPr>
        <p:spPr>
          <a:xfrm>
            <a:off x="228600" y="1646237"/>
            <a:ext cx="8763000" cy="4525963"/>
          </a:xfrm>
        </p:spPr>
        <p:txBody>
          <a:bodyPr>
            <a:noAutofit/>
          </a:bodyPr>
          <a:lstStyle/>
          <a:p>
            <a:pPr algn="just"/>
            <a:r>
              <a:rPr lang="en-US" sz="1950" dirty="0" smtClean="0"/>
              <a:t>Technology constraints of mobile devices (memory, Processing power, display capabilities, input methods). </a:t>
            </a:r>
            <a:endParaRPr lang="en-US" sz="1950" dirty="0"/>
          </a:p>
          <a:p>
            <a:pPr algn="just"/>
            <a:r>
              <a:rPr lang="en-US" sz="1950" dirty="0" smtClean="0"/>
              <a:t>User interface is often difficult to learn how to use. </a:t>
            </a:r>
          </a:p>
          <a:p>
            <a:pPr algn="just"/>
            <a:r>
              <a:rPr lang="en-US" sz="1950" dirty="0" smtClean="0"/>
              <a:t>Use of graphics limited </a:t>
            </a:r>
          </a:p>
          <a:p>
            <a:pPr algn="just"/>
            <a:r>
              <a:rPr lang="en-US" sz="1950" dirty="0" smtClean="0"/>
              <a:t>WAP and SMS limited to small number of characters and Text. </a:t>
            </a:r>
          </a:p>
          <a:p>
            <a:pPr algn="just"/>
            <a:r>
              <a:rPr lang="en-US" sz="1950" dirty="0" smtClean="0"/>
              <a:t>Limited bandwidth </a:t>
            </a:r>
          </a:p>
          <a:p>
            <a:pPr algn="just"/>
            <a:r>
              <a:rPr lang="en-US" sz="1950" dirty="0" smtClean="0"/>
              <a:t>Small screens of most devices still limit types of file and data transfer (i.e. streaming videos, etc.)</a:t>
            </a:r>
          </a:p>
          <a:p>
            <a:pPr algn="just"/>
            <a:r>
              <a:rPr lang="en-US" sz="1950" dirty="0" smtClean="0"/>
              <a:t>Cost of establishing mobile and wireless broadband Infrastructure. </a:t>
            </a:r>
          </a:p>
          <a:p>
            <a:pPr algn="just"/>
            <a:r>
              <a:rPr lang="en-US" sz="1950" dirty="0" smtClean="0"/>
              <a:t>Standards guiding applications and technology development and connection(s) </a:t>
            </a:r>
          </a:p>
          <a:p>
            <a:pPr algn="just"/>
            <a:r>
              <a:rPr lang="en-US" sz="1950" dirty="0" smtClean="0"/>
              <a:t>Less functionality for mobile Internet over mobile phones and existing generation of handhelds than for mobile computers (laptops and next generation handhelds). </a:t>
            </a:r>
          </a:p>
          <a:p>
            <a:pPr algn="just"/>
            <a:r>
              <a:rPr lang="en-US" sz="1950" dirty="0" smtClean="0"/>
              <a:t>Limited roll out of higher bandwidth mobile networks and devices (i.e. 3g networks and wireless broadband networks are predominantly located in cities). </a:t>
            </a:r>
          </a:p>
          <a:p>
            <a:pPr algn="just"/>
            <a:r>
              <a:rPr lang="en-US" sz="1950" dirty="0" smtClean="0"/>
              <a:t>Security of data moved across some mobile and wireless networks.</a:t>
            </a:r>
            <a:endParaRPr lang="en-US" sz="1950" dirty="0"/>
          </a:p>
        </p:txBody>
      </p:sp>
    </p:spTree>
    <p:extLst>
      <p:ext uri="{BB962C8B-B14F-4D97-AF65-F5344CB8AC3E}">
        <p14:creationId xmlns:p14="http://schemas.microsoft.com/office/powerpoint/2010/main" val="59780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ISSUES</a:t>
            </a:r>
          </a:p>
        </p:txBody>
      </p:sp>
      <p:sp>
        <p:nvSpPr>
          <p:cNvPr id="3" name="Content Placeholder 2"/>
          <p:cNvSpPr>
            <a:spLocks noGrp="1"/>
          </p:cNvSpPr>
          <p:nvPr>
            <p:ph idx="1"/>
          </p:nvPr>
        </p:nvSpPr>
        <p:spPr>
          <a:xfrm>
            <a:off x="457200" y="1600200"/>
            <a:ext cx="8534400" cy="4953000"/>
          </a:xfrm>
        </p:spPr>
        <p:txBody>
          <a:bodyPr>
            <a:noAutofit/>
          </a:bodyPr>
          <a:lstStyle/>
          <a:p>
            <a:r>
              <a:rPr lang="en-US" sz="1900" b="1" dirty="0"/>
              <a:t>Malicious </a:t>
            </a:r>
            <a:r>
              <a:rPr lang="en-US" sz="1900" b="1" dirty="0" smtClean="0"/>
              <a:t>programs</a:t>
            </a:r>
          </a:p>
          <a:p>
            <a:pPr lvl="1"/>
            <a:r>
              <a:rPr lang="en-US" sz="1900" dirty="0" smtClean="0"/>
              <a:t> </a:t>
            </a:r>
            <a:r>
              <a:rPr lang="en-US" sz="1900" dirty="0"/>
              <a:t>such as </a:t>
            </a:r>
            <a:r>
              <a:rPr lang="en-US" sz="1900" dirty="0" smtClean="0"/>
              <a:t>Viruses, Worms, </a:t>
            </a:r>
            <a:r>
              <a:rPr lang="en-US" sz="1900" dirty="0"/>
              <a:t>and </a:t>
            </a:r>
            <a:r>
              <a:rPr lang="en-US" sz="1900" dirty="0" smtClean="0"/>
              <a:t>Trojans </a:t>
            </a:r>
            <a:r>
              <a:rPr lang="en-US" sz="1900" dirty="0"/>
              <a:t>may increase your phone bill in various ways without the phone owner’s knowledge (send SMS or open connections</a:t>
            </a:r>
            <a:r>
              <a:rPr lang="en-US" sz="1900" dirty="0" smtClean="0"/>
              <a:t>)</a:t>
            </a:r>
          </a:p>
          <a:p>
            <a:r>
              <a:rPr lang="en-US" sz="1900" b="1" dirty="0" smtClean="0"/>
              <a:t>Transaction Security</a:t>
            </a:r>
          </a:p>
          <a:p>
            <a:pPr lvl="1"/>
            <a:r>
              <a:rPr lang="en-US" sz="1900" dirty="0" smtClean="0"/>
              <a:t> </a:t>
            </a:r>
            <a:r>
              <a:rPr lang="en-US" sz="1900" dirty="0"/>
              <a:t>m-commerce transactions pass through several networks (wireless and wired) – the interoperability is difficult </a:t>
            </a:r>
          </a:p>
          <a:p>
            <a:pPr lvl="1"/>
            <a:r>
              <a:rPr lang="en-US" sz="1900" dirty="0" smtClean="0"/>
              <a:t>Post-transactional </a:t>
            </a:r>
            <a:r>
              <a:rPr lang="en-US" sz="1900" dirty="0"/>
              <a:t>security </a:t>
            </a:r>
            <a:r>
              <a:rPr lang="en-US" sz="1900" dirty="0" smtClean="0"/>
              <a:t>: </a:t>
            </a:r>
            <a:r>
              <a:rPr lang="en-US" sz="1900" b="1" dirty="0" smtClean="0"/>
              <a:t>auditing</a:t>
            </a:r>
            <a:r>
              <a:rPr lang="en-US" sz="1900" dirty="0" smtClean="0"/>
              <a:t> (</a:t>
            </a:r>
            <a:r>
              <a:rPr lang="en-US" sz="1900" dirty="0"/>
              <a:t>Keeps a record of operations</a:t>
            </a:r>
            <a:r>
              <a:rPr lang="en-US" sz="1900" dirty="0" smtClean="0"/>
              <a:t>) </a:t>
            </a:r>
            <a:r>
              <a:rPr lang="en-US" sz="1900" dirty="0"/>
              <a:t>or </a:t>
            </a:r>
            <a:r>
              <a:rPr lang="en-US" sz="1900" b="1" dirty="0" smtClean="0"/>
              <a:t>non-repudiation</a:t>
            </a:r>
            <a:r>
              <a:rPr lang="en-US" sz="1900" dirty="0"/>
              <a:t> </a:t>
            </a:r>
            <a:r>
              <a:rPr lang="en-US" sz="1900" dirty="0" smtClean="0"/>
              <a:t>(prevention </a:t>
            </a:r>
            <a:r>
              <a:rPr lang="en-US" sz="1900" dirty="0"/>
              <a:t>against any one party from reneging on an agreement after the </a:t>
            </a:r>
            <a:r>
              <a:rPr lang="en-US" sz="1900" dirty="0" smtClean="0"/>
              <a:t>fact) is difficult </a:t>
            </a:r>
            <a:r>
              <a:rPr lang="en-US" sz="1900" dirty="0"/>
              <a:t>because no digital equivalent of a </a:t>
            </a:r>
            <a:r>
              <a:rPr lang="en-US" sz="1900" dirty="0" smtClean="0"/>
              <a:t>receipt</a:t>
            </a:r>
          </a:p>
          <a:p>
            <a:r>
              <a:rPr lang="en-US" sz="1900" b="1" dirty="0"/>
              <a:t>Wireless </a:t>
            </a:r>
            <a:r>
              <a:rPr lang="en-US" sz="1900" b="1" dirty="0" smtClean="0"/>
              <a:t>communication</a:t>
            </a:r>
            <a:endParaRPr lang="en-US" sz="1900" dirty="0"/>
          </a:p>
          <a:p>
            <a:pPr lvl="1"/>
            <a:r>
              <a:rPr lang="en-US" sz="1900" dirty="0" smtClean="0"/>
              <a:t>Interception of </a:t>
            </a:r>
            <a:r>
              <a:rPr lang="en-US" sz="1900" dirty="0"/>
              <a:t>communication is </a:t>
            </a:r>
            <a:r>
              <a:rPr lang="en-US" sz="1900" dirty="0" smtClean="0"/>
              <a:t>easy</a:t>
            </a:r>
          </a:p>
          <a:p>
            <a:r>
              <a:rPr lang="en-US" sz="1900" b="1" dirty="0"/>
              <a:t>Physical security of the mobile </a:t>
            </a:r>
            <a:r>
              <a:rPr lang="en-US" sz="1900" b="1" dirty="0" smtClean="0"/>
              <a:t>device</a:t>
            </a:r>
            <a:endParaRPr lang="en-US" sz="1900" dirty="0"/>
          </a:p>
          <a:p>
            <a:pPr lvl="1"/>
            <a:r>
              <a:rPr lang="en-US" sz="1900" dirty="0" smtClean="0"/>
              <a:t>MD </a:t>
            </a:r>
            <a:r>
              <a:rPr lang="en-US" sz="1900" dirty="0"/>
              <a:t>can be stolen or lost easily. Or may be </a:t>
            </a:r>
            <a:r>
              <a:rPr lang="en-US" sz="1900" dirty="0" smtClean="0"/>
              <a:t>broken</a:t>
            </a:r>
          </a:p>
          <a:p>
            <a:pPr lvl="1"/>
            <a:r>
              <a:rPr lang="en-US" sz="1900" dirty="0" smtClean="0"/>
              <a:t>Loss of </a:t>
            </a:r>
            <a:r>
              <a:rPr lang="en-US" sz="1900" dirty="0"/>
              <a:t>important </a:t>
            </a:r>
            <a:r>
              <a:rPr lang="en-US" sz="1900" dirty="0" smtClean="0"/>
              <a:t>data</a:t>
            </a:r>
            <a:endParaRPr lang="en-US" sz="1900" dirty="0"/>
          </a:p>
        </p:txBody>
      </p:sp>
    </p:spTree>
    <p:extLst>
      <p:ext uri="{BB962C8B-B14F-4D97-AF65-F5344CB8AC3E}">
        <p14:creationId xmlns:p14="http://schemas.microsoft.com/office/powerpoint/2010/main" val="3009588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M-COMMERCE APPLICATIONS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general m-commerce applications are: </a:t>
            </a:r>
          </a:p>
          <a:p>
            <a:pPr lvl="1"/>
            <a:r>
              <a:rPr lang="en-US" dirty="0" smtClean="0"/>
              <a:t>Mobile ticketing</a:t>
            </a:r>
          </a:p>
          <a:p>
            <a:pPr lvl="1"/>
            <a:r>
              <a:rPr lang="en-US" dirty="0" smtClean="0"/>
              <a:t>Mobile vouchers, coupons and loyalty cards </a:t>
            </a:r>
          </a:p>
          <a:p>
            <a:pPr lvl="1"/>
            <a:r>
              <a:rPr lang="en-US" dirty="0" smtClean="0"/>
              <a:t>Content purchase and delivery</a:t>
            </a:r>
          </a:p>
          <a:p>
            <a:pPr lvl="1"/>
            <a:r>
              <a:rPr lang="en-US" dirty="0" smtClean="0"/>
              <a:t>Location-based services</a:t>
            </a:r>
          </a:p>
          <a:p>
            <a:pPr lvl="1"/>
            <a:r>
              <a:rPr lang="en-US" dirty="0" smtClean="0"/>
              <a:t>Information services</a:t>
            </a:r>
          </a:p>
          <a:p>
            <a:pPr lvl="1"/>
            <a:r>
              <a:rPr lang="en-US" dirty="0" smtClean="0"/>
              <a:t>Mobile Banking</a:t>
            </a:r>
          </a:p>
          <a:p>
            <a:pPr lvl="1"/>
            <a:r>
              <a:rPr lang="en-US" dirty="0" smtClean="0"/>
              <a:t>Mobile brokerage / purchase</a:t>
            </a:r>
          </a:p>
          <a:p>
            <a:pPr lvl="1"/>
            <a:r>
              <a:rPr lang="en-US" dirty="0" smtClean="0"/>
              <a:t>Auctions</a:t>
            </a:r>
          </a:p>
          <a:p>
            <a:pPr lvl="1"/>
            <a:r>
              <a:rPr lang="en-US" dirty="0" smtClean="0"/>
              <a:t>Mobile marketing and advertising</a:t>
            </a:r>
            <a:endParaRPr lang="en-US" dirty="0"/>
          </a:p>
        </p:txBody>
      </p:sp>
    </p:spTree>
    <p:extLst>
      <p:ext uri="{BB962C8B-B14F-4D97-AF65-F5344CB8AC3E}">
        <p14:creationId xmlns:p14="http://schemas.microsoft.com/office/powerpoint/2010/main" val="390959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4216</TotalTime>
  <Words>713</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M-Commerce</vt:lpstr>
      <vt:lpstr>Mobile Commerce: Overview</vt:lpstr>
      <vt:lpstr>ATTRIBUTES OF M-COMMERCE</vt:lpstr>
      <vt:lpstr>DRIVERS OF M-COMMERCE</vt:lpstr>
      <vt:lpstr>Benefits of mobile commerce</vt:lpstr>
      <vt:lpstr>Benefits of mobile commerce</vt:lpstr>
      <vt:lpstr>Disadvantages of mobile commerce</vt:lpstr>
      <vt:lpstr>SECURITY ISSUES</vt:lpstr>
      <vt:lpstr>M-COMMERCE 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M-Commerce</dc:title>
  <dc:creator>Windows User</dc:creator>
  <cp:lastModifiedBy>Windows User</cp:lastModifiedBy>
  <cp:revision>12</cp:revision>
  <dcterms:created xsi:type="dcterms:W3CDTF">2020-02-06T08:13:20Z</dcterms:created>
  <dcterms:modified xsi:type="dcterms:W3CDTF">2020-05-09T09:37:48Z</dcterms:modified>
</cp:coreProperties>
</file>